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4"/>
  </p:notesMasterIdLst>
  <p:sldIdLst>
    <p:sldId id="256" r:id="rId2"/>
    <p:sldId id="257" r:id="rId3"/>
  </p:sldIdLst>
  <p:sldSz cx="10058400" cy="7772400"/>
  <p:notesSz cx="10058400" cy="7772400"/>
  <p:embeddedFontLst>
    <p:embeddedFont>
      <p:font typeface="Roboto Light" panose="020B0604020202020204" charset="0"/>
      <p:regular r:id="rId5"/>
      <p:bold r:id="rId6"/>
      <p:italic r:id="rId7"/>
      <p:boldItalic r:id="rId8"/>
    </p:embeddedFont>
    <p:embeddedFont>
      <p:font typeface="Roboto Medium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53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76725" y="582925"/>
            <a:ext cx="6705925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Directions: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the standard INCubatoredu logo with your personalized INC logo above.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contact information with appropriate information for your school.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1005825" y="3691875"/>
            <a:ext cx="8046700" cy="349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Directions: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Replace “school name” with your school’s name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ftr" idx="11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mailto:jarmstrong@mancoscolorado.com" TargetMode="External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hyperlink" Target="http://www.incubatoredu.org" TargetMode="External"/><Relationship Id="rId10" Type="http://schemas.openxmlformats.org/officeDocument/2006/relationships/image" Target="../media/image8.jpg"/><Relationship Id="rId19" Type="http://schemas.openxmlformats.org/officeDocument/2006/relationships/image" Target="../media/image14.pn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hyperlink" Target="mailto:tcordrey@mancosre6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443799" y="458325"/>
            <a:ext cx="4537776" cy="3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813150"/>
            <a:ext cx="10058400" cy="7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7296239" y="3911600"/>
            <a:ext cx="2304961" cy="133096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5022646" y="2529827"/>
            <a:ext cx="1820100" cy="1331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7296239" y="5293347"/>
            <a:ext cx="2304961" cy="133097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5029200" y="3911587"/>
            <a:ext cx="2216226" cy="27127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457200" y="3911600"/>
            <a:ext cx="4572000" cy="2700019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5029200" y="1148067"/>
            <a:ext cx="1813559" cy="133097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6893661" y="1148067"/>
            <a:ext cx="2707538" cy="1330972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6893661" y="2529827"/>
            <a:ext cx="2707538" cy="133097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7736667" y="577286"/>
            <a:ext cx="206375" cy="2705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3044" y="0"/>
                </a:moveTo>
                <a:lnTo>
                  <a:pt x="0" y="0"/>
                </a:lnTo>
                <a:lnTo>
                  <a:pt x="58" y="94526"/>
                </a:lnTo>
                <a:lnTo>
                  <a:pt x="3133" y="105203"/>
                </a:lnTo>
                <a:lnTo>
                  <a:pt x="11562" y="113246"/>
                </a:lnTo>
                <a:lnTo>
                  <a:pt x="23826" y="118233"/>
                </a:lnTo>
                <a:lnTo>
                  <a:pt x="38466" y="119944"/>
                </a:lnTo>
                <a:lnTo>
                  <a:pt x="49766" y="119197"/>
                </a:lnTo>
                <a:lnTo>
                  <a:pt x="59492" y="116769"/>
                </a:lnTo>
                <a:lnTo>
                  <a:pt x="67786" y="112376"/>
                </a:lnTo>
                <a:lnTo>
                  <a:pt x="74791" y="105735"/>
                </a:lnTo>
                <a:lnTo>
                  <a:pt x="118853" y="105735"/>
                </a:lnTo>
                <a:lnTo>
                  <a:pt x="118557" y="100124"/>
                </a:lnTo>
                <a:lnTo>
                  <a:pt x="118549" y="99679"/>
                </a:lnTo>
                <a:lnTo>
                  <a:pt x="59224" y="99679"/>
                </a:lnTo>
                <a:lnTo>
                  <a:pt x="50901" y="98314"/>
                </a:lnTo>
                <a:lnTo>
                  <a:pt x="45983" y="94526"/>
                </a:lnTo>
                <a:lnTo>
                  <a:pt x="43641" y="88774"/>
                </a:lnTo>
                <a:lnTo>
                  <a:pt x="43044" y="81515"/>
                </a:lnTo>
                <a:lnTo>
                  <a:pt x="43044" y="0"/>
                </a:lnTo>
                <a:close/>
              </a:path>
              <a:path w="120000" h="120000" extrusionOk="0">
                <a:moveTo>
                  <a:pt x="118853" y="105735"/>
                </a:moveTo>
                <a:lnTo>
                  <a:pt x="75403" y="105735"/>
                </a:lnTo>
                <a:lnTo>
                  <a:pt x="75403" y="117611"/>
                </a:lnTo>
                <a:lnTo>
                  <a:pt x="119970" y="117611"/>
                </a:lnTo>
                <a:lnTo>
                  <a:pt x="119346" y="111811"/>
                </a:lnTo>
                <a:lnTo>
                  <a:pt x="118853" y="105735"/>
                </a:lnTo>
                <a:close/>
              </a:path>
              <a:path w="120000" h="120000" extrusionOk="0">
                <a:moveTo>
                  <a:pt x="118449" y="0"/>
                </a:moveTo>
                <a:lnTo>
                  <a:pt x="75403" y="0"/>
                </a:lnTo>
                <a:lnTo>
                  <a:pt x="75403" y="81515"/>
                </a:lnTo>
                <a:lnTo>
                  <a:pt x="74807" y="88774"/>
                </a:lnTo>
                <a:lnTo>
                  <a:pt x="72465" y="94526"/>
                </a:lnTo>
                <a:lnTo>
                  <a:pt x="67547" y="98314"/>
                </a:lnTo>
                <a:lnTo>
                  <a:pt x="59224" y="99679"/>
                </a:lnTo>
                <a:lnTo>
                  <a:pt x="118549" y="99679"/>
                </a:lnTo>
                <a:lnTo>
                  <a:pt x="118452" y="94526"/>
                </a:lnTo>
                <a:lnTo>
                  <a:pt x="118449" y="0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7962407" y="463358"/>
            <a:ext cx="208279" cy="3848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9759" y="109037"/>
                </a:moveTo>
                <a:lnTo>
                  <a:pt x="41136" y="109037"/>
                </a:lnTo>
                <a:lnTo>
                  <a:pt x="47781" y="114110"/>
                </a:lnTo>
                <a:lnTo>
                  <a:pt x="55958" y="117448"/>
                </a:lnTo>
                <a:lnTo>
                  <a:pt x="65721" y="119281"/>
                </a:lnTo>
                <a:lnTo>
                  <a:pt x="77129" y="119841"/>
                </a:lnTo>
                <a:lnTo>
                  <a:pt x="102426" y="115432"/>
                </a:lnTo>
                <a:lnTo>
                  <a:pt x="109759" y="109037"/>
                </a:lnTo>
                <a:close/>
              </a:path>
              <a:path w="120000" h="120000" extrusionOk="0">
                <a:moveTo>
                  <a:pt x="42651" y="0"/>
                </a:moveTo>
                <a:lnTo>
                  <a:pt x="0" y="0"/>
                </a:lnTo>
                <a:lnTo>
                  <a:pt x="0" y="118205"/>
                </a:lnTo>
                <a:lnTo>
                  <a:pt x="40529" y="118205"/>
                </a:lnTo>
                <a:lnTo>
                  <a:pt x="40529" y="109037"/>
                </a:lnTo>
                <a:lnTo>
                  <a:pt x="109759" y="109037"/>
                </a:lnTo>
                <a:lnTo>
                  <a:pt x="113702" y="105600"/>
                </a:lnTo>
                <a:lnTo>
                  <a:pt x="59890" y="105600"/>
                </a:lnTo>
                <a:lnTo>
                  <a:pt x="51072" y="103919"/>
                </a:lnTo>
                <a:lnTo>
                  <a:pt x="45826" y="98662"/>
                </a:lnTo>
                <a:lnTo>
                  <a:pt x="43303" y="89507"/>
                </a:lnTo>
                <a:lnTo>
                  <a:pt x="42651" y="76130"/>
                </a:lnTo>
                <a:lnTo>
                  <a:pt x="42877" y="64780"/>
                </a:lnTo>
                <a:lnTo>
                  <a:pt x="44690" y="55932"/>
                </a:lnTo>
                <a:lnTo>
                  <a:pt x="49794" y="50183"/>
                </a:lnTo>
                <a:lnTo>
                  <a:pt x="59890" y="48134"/>
                </a:lnTo>
                <a:lnTo>
                  <a:pt x="114211" y="48134"/>
                </a:lnTo>
                <a:lnTo>
                  <a:pt x="108717" y="43386"/>
                </a:lnTo>
                <a:lnTo>
                  <a:pt x="42651" y="43386"/>
                </a:lnTo>
                <a:lnTo>
                  <a:pt x="42651" y="0"/>
                </a:lnTo>
                <a:close/>
              </a:path>
              <a:path w="120000" h="120000" extrusionOk="0">
                <a:moveTo>
                  <a:pt x="114211" y="48134"/>
                </a:moveTo>
                <a:lnTo>
                  <a:pt x="59890" y="48134"/>
                </a:lnTo>
                <a:lnTo>
                  <a:pt x="70510" y="50183"/>
                </a:lnTo>
                <a:lnTo>
                  <a:pt x="75883" y="55932"/>
                </a:lnTo>
                <a:lnTo>
                  <a:pt x="77796" y="64780"/>
                </a:lnTo>
                <a:lnTo>
                  <a:pt x="78036" y="76130"/>
                </a:lnTo>
                <a:lnTo>
                  <a:pt x="77370" y="89507"/>
                </a:lnTo>
                <a:lnTo>
                  <a:pt x="74747" y="98662"/>
                </a:lnTo>
                <a:lnTo>
                  <a:pt x="69233" y="103919"/>
                </a:lnTo>
                <a:lnTo>
                  <a:pt x="59890" y="105600"/>
                </a:lnTo>
                <a:lnTo>
                  <a:pt x="113702" y="105600"/>
                </a:lnTo>
                <a:lnTo>
                  <a:pt x="115017" y="104453"/>
                </a:lnTo>
                <a:lnTo>
                  <a:pt x="119327" y="90281"/>
                </a:lnTo>
                <a:lnTo>
                  <a:pt x="119780" y="76293"/>
                </a:lnTo>
                <a:lnTo>
                  <a:pt x="119298" y="62623"/>
                </a:lnTo>
                <a:lnTo>
                  <a:pt x="115015" y="48829"/>
                </a:lnTo>
                <a:lnTo>
                  <a:pt x="114211" y="48134"/>
                </a:lnTo>
                <a:close/>
              </a:path>
              <a:path w="120000" h="120000" extrusionOk="0">
                <a:moveTo>
                  <a:pt x="78036" y="33888"/>
                </a:moveTo>
                <a:lnTo>
                  <a:pt x="67327" y="34383"/>
                </a:lnTo>
                <a:lnTo>
                  <a:pt x="58149" y="35998"/>
                </a:lnTo>
                <a:lnTo>
                  <a:pt x="50218" y="38933"/>
                </a:lnTo>
                <a:lnTo>
                  <a:pt x="43251" y="43386"/>
                </a:lnTo>
                <a:lnTo>
                  <a:pt x="108717" y="43386"/>
                </a:lnTo>
                <a:lnTo>
                  <a:pt x="102679" y="38166"/>
                </a:lnTo>
                <a:lnTo>
                  <a:pt x="78036" y="33888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8183411" y="572041"/>
            <a:ext cx="212725" cy="276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2229" y="18019"/>
                </a:moveTo>
                <a:lnTo>
                  <a:pt x="60121" y="18019"/>
                </a:lnTo>
                <a:lnTo>
                  <a:pt x="69129" y="19276"/>
                </a:lnTo>
                <a:lnTo>
                  <a:pt x="74224" y="22779"/>
                </a:lnTo>
                <a:lnTo>
                  <a:pt x="76486" y="28120"/>
                </a:lnTo>
                <a:lnTo>
                  <a:pt x="77000" y="34896"/>
                </a:lnTo>
                <a:lnTo>
                  <a:pt x="77000" y="43789"/>
                </a:lnTo>
                <a:lnTo>
                  <a:pt x="48602" y="44370"/>
                </a:lnTo>
                <a:lnTo>
                  <a:pt x="23952" y="48950"/>
                </a:lnTo>
                <a:lnTo>
                  <a:pt x="6575" y="60756"/>
                </a:lnTo>
                <a:lnTo>
                  <a:pt x="0" y="83017"/>
                </a:lnTo>
                <a:lnTo>
                  <a:pt x="2119" y="97223"/>
                </a:lnTo>
                <a:lnTo>
                  <a:pt x="8961" y="108906"/>
                </a:lnTo>
                <a:lnTo>
                  <a:pt x="21244" y="116825"/>
                </a:lnTo>
                <a:lnTo>
                  <a:pt x="39689" y="119740"/>
                </a:lnTo>
                <a:lnTo>
                  <a:pt x="52169" y="118663"/>
                </a:lnTo>
                <a:lnTo>
                  <a:pt x="62677" y="115405"/>
                </a:lnTo>
                <a:lnTo>
                  <a:pt x="71462" y="109925"/>
                </a:lnTo>
                <a:lnTo>
                  <a:pt x="78777" y="102178"/>
                </a:lnTo>
                <a:lnTo>
                  <a:pt x="118148" y="102178"/>
                </a:lnTo>
                <a:lnTo>
                  <a:pt x="118071" y="101356"/>
                </a:lnTo>
                <a:lnTo>
                  <a:pt x="118017" y="99895"/>
                </a:lnTo>
                <a:lnTo>
                  <a:pt x="56274" y="99895"/>
                </a:lnTo>
                <a:lnTo>
                  <a:pt x="48119" y="98198"/>
                </a:lnTo>
                <a:lnTo>
                  <a:pt x="43462" y="93850"/>
                </a:lnTo>
                <a:lnTo>
                  <a:pt x="41362" y="87963"/>
                </a:lnTo>
                <a:lnTo>
                  <a:pt x="40871" y="81649"/>
                </a:lnTo>
                <a:lnTo>
                  <a:pt x="43601" y="69986"/>
                </a:lnTo>
                <a:lnTo>
                  <a:pt x="51163" y="64289"/>
                </a:lnTo>
                <a:lnTo>
                  <a:pt x="62611" y="62311"/>
                </a:lnTo>
                <a:lnTo>
                  <a:pt x="77000" y="61809"/>
                </a:lnTo>
                <a:lnTo>
                  <a:pt x="117872" y="61809"/>
                </a:lnTo>
                <a:lnTo>
                  <a:pt x="117872" y="38543"/>
                </a:lnTo>
                <a:lnTo>
                  <a:pt x="115979" y="23668"/>
                </a:lnTo>
                <a:lnTo>
                  <a:pt x="112229" y="18019"/>
                </a:lnTo>
                <a:close/>
              </a:path>
              <a:path w="120000" h="120000" extrusionOk="0">
                <a:moveTo>
                  <a:pt x="118148" y="102178"/>
                </a:moveTo>
                <a:lnTo>
                  <a:pt x="79371" y="102178"/>
                </a:lnTo>
                <a:lnTo>
                  <a:pt x="81148" y="117456"/>
                </a:lnTo>
                <a:lnTo>
                  <a:pt x="119942" y="117456"/>
                </a:lnTo>
                <a:lnTo>
                  <a:pt x="119246" y="112119"/>
                </a:lnTo>
                <a:lnTo>
                  <a:pt x="118576" y="106738"/>
                </a:lnTo>
                <a:lnTo>
                  <a:pt x="118148" y="102178"/>
                </a:lnTo>
                <a:close/>
              </a:path>
              <a:path w="120000" h="120000" extrusionOk="0">
                <a:moveTo>
                  <a:pt x="117872" y="61809"/>
                </a:moveTo>
                <a:lnTo>
                  <a:pt x="77000" y="61809"/>
                </a:lnTo>
                <a:lnTo>
                  <a:pt x="77218" y="73050"/>
                </a:lnTo>
                <a:lnTo>
                  <a:pt x="75855" y="85555"/>
                </a:lnTo>
                <a:lnTo>
                  <a:pt x="69882" y="95707"/>
                </a:lnTo>
                <a:lnTo>
                  <a:pt x="56274" y="99895"/>
                </a:lnTo>
                <a:lnTo>
                  <a:pt x="118017" y="99895"/>
                </a:lnTo>
                <a:lnTo>
                  <a:pt x="117917" y="97223"/>
                </a:lnTo>
                <a:lnTo>
                  <a:pt x="117872" y="61809"/>
                </a:lnTo>
                <a:close/>
              </a:path>
              <a:path w="120000" h="120000" extrusionOk="0">
                <a:moveTo>
                  <a:pt x="58051" y="0"/>
                </a:moveTo>
                <a:lnTo>
                  <a:pt x="36058" y="1709"/>
                </a:lnTo>
                <a:lnTo>
                  <a:pt x="12426" y="12165"/>
                </a:lnTo>
                <a:lnTo>
                  <a:pt x="3553" y="35580"/>
                </a:lnTo>
                <a:lnTo>
                  <a:pt x="44424" y="35580"/>
                </a:lnTo>
                <a:lnTo>
                  <a:pt x="44836" y="28986"/>
                </a:lnTo>
                <a:lnTo>
                  <a:pt x="46830" y="23377"/>
                </a:lnTo>
                <a:lnTo>
                  <a:pt x="51545" y="19479"/>
                </a:lnTo>
                <a:lnTo>
                  <a:pt x="60121" y="18019"/>
                </a:lnTo>
                <a:lnTo>
                  <a:pt x="112229" y="18019"/>
                </a:lnTo>
                <a:lnTo>
                  <a:pt x="107839" y="11403"/>
                </a:lnTo>
                <a:lnTo>
                  <a:pt x="89760" y="3071"/>
                </a:lnTo>
                <a:lnTo>
                  <a:pt x="58051" y="0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8397599" y="502216"/>
            <a:ext cx="142800" cy="34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7306" y="42257"/>
                </a:moveTo>
                <a:lnTo>
                  <a:pt x="25130" y="42257"/>
                </a:lnTo>
                <a:lnTo>
                  <a:pt x="25130" y="99395"/>
                </a:lnTo>
                <a:lnTo>
                  <a:pt x="27074" y="105012"/>
                </a:lnTo>
                <a:lnTo>
                  <a:pt x="35384" y="111819"/>
                </a:lnTo>
                <a:lnTo>
                  <a:pt x="53781" y="117558"/>
                </a:lnTo>
                <a:lnTo>
                  <a:pt x="85983" y="119973"/>
                </a:lnTo>
                <a:lnTo>
                  <a:pt x="96157" y="119881"/>
                </a:lnTo>
                <a:lnTo>
                  <a:pt x="104555" y="119651"/>
                </a:lnTo>
                <a:lnTo>
                  <a:pt x="111716" y="119352"/>
                </a:lnTo>
                <a:lnTo>
                  <a:pt x="118175" y="119053"/>
                </a:lnTo>
                <a:lnTo>
                  <a:pt x="118175" y="103435"/>
                </a:lnTo>
                <a:lnTo>
                  <a:pt x="107146" y="103435"/>
                </a:lnTo>
                <a:lnTo>
                  <a:pt x="95487" y="102608"/>
                </a:lnTo>
                <a:lnTo>
                  <a:pt x="89618" y="100267"/>
                </a:lnTo>
                <a:lnTo>
                  <a:pt x="87553" y="96615"/>
                </a:lnTo>
                <a:lnTo>
                  <a:pt x="87306" y="91862"/>
                </a:lnTo>
                <a:lnTo>
                  <a:pt x="87306" y="42257"/>
                </a:lnTo>
                <a:close/>
              </a:path>
              <a:path w="120000" h="120000" extrusionOk="0">
                <a:moveTo>
                  <a:pt x="118175" y="103070"/>
                </a:moveTo>
                <a:lnTo>
                  <a:pt x="115082" y="103435"/>
                </a:lnTo>
                <a:lnTo>
                  <a:pt x="118175" y="103435"/>
                </a:lnTo>
                <a:lnTo>
                  <a:pt x="118175" y="103070"/>
                </a:lnTo>
                <a:close/>
              </a:path>
              <a:path w="120000" h="120000" extrusionOk="0">
                <a:moveTo>
                  <a:pt x="119498" y="26270"/>
                </a:moveTo>
                <a:lnTo>
                  <a:pt x="0" y="26270"/>
                </a:lnTo>
                <a:lnTo>
                  <a:pt x="0" y="42257"/>
                </a:lnTo>
                <a:lnTo>
                  <a:pt x="119498" y="42257"/>
                </a:lnTo>
                <a:lnTo>
                  <a:pt x="119498" y="26270"/>
                </a:lnTo>
                <a:close/>
              </a:path>
              <a:path w="120000" h="120000" extrusionOk="0">
                <a:moveTo>
                  <a:pt x="87306" y="0"/>
                </a:moveTo>
                <a:lnTo>
                  <a:pt x="25130" y="11573"/>
                </a:lnTo>
                <a:lnTo>
                  <a:pt x="25130" y="26270"/>
                </a:lnTo>
                <a:lnTo>
                  <a:pt x="87306" y="26270"/>
                </a:lnTo>
                <a:lnTo>
                  <a:pt x="87306" y="0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8540909" y="572038"/>
            <a:ext cx="216535" cy="276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36" y="0"/>
                </a:moveTo>
                <a:lnTo>
                  <a:pt x="32922" y="3050"/>
                </a:lnTo>
                <a:lnTo>
                  <a:pt x="5511" y="24238"/>
                </a:lnTo>
                <a:lnTo>
                  <a:pt x="0" y="58388"/>
                </a:lnTo>
                <a:lnTo>
                  <a:pt x="1149" y="78605"/>
                </a:lnTo>
                <a:lnTo>
                  <a:pt x="5846" y="95550"/>
                </a:lnTo>
                <a:lnTo>
                  <a:pt x="15962" y="108522"/>
                </a:lnTo>
                <a:lnTo>
                  <a:pt x="33368" y="116819"/>
                </a:lnTo>
                <a:lnTo>
                  <a:pt x="59936" y="119740"/>
                </a:lnTo>
                <a:lnTo>
                  <a:pt x="86505" y="116819"/>
                </a:lnTo>
                <a:lnTo>
                  <a:pt x="103910" y="108522"/>
                </a:lnTo>
                <a:lnTo>
                  <a:pt x="111172" y="99210"/>
                </a:lnTo>
                <a:lnTo>
                  <a:pt x="59936" y="99210"/>
                </a:lnTo>
                <a:lnTo>
                  <a:pt x="50601" y="97486"/>
                </a:lnTo>
                <a:lnTo>
                  <a:pt x="44809" y="91057"/>
                </a:lnTo>
                <a:lnTo>
                  <a:pt x="41853" y="78043"/>
                </a:lnTo>
                <a:lnTo>
                  <a:pt x="41025" y="56562"/>
                </a:lnTo>
                <a:lnTo>
                  <a:pt x="41525" y="40827"/>
                </a:lnTo>
                <a:lnTo>
                  <a:pt x="43935" y="29561"/>
                </a:lnTo>
                <a:lnTo>
                  <a:pt x="49617" y="22787"/>
                </a:lnTo>
                <a:lnTo>
                  <a:pt x="59936" y="20523"/>
                </a:lnTo>
                <a:lnTo>
                  <a:pt x="111463" y="20523"/>
                </a:lnTo>
                <a:lnTo>
                  <a:pt x="104412" y="11487"/>
                </a:lnTo>
                <a:lnTo>
                  <a:pt x="86950" y="3050"/>
                </a:lnTo>
                <a:lnTo>
                  <a:pt x="59936" y="0"/>
                </a:lnTo>
                <a:close/>
              </a:path>
              <a:path w="120000" h="120000" extrusionOk="0">
                <a:moveTo>
                  <a:pt x="111463" y="20523"/>
                </a:moveTo>
                <a:lnTo>
                  <a:pt x="59936" y="20523"/>
                </a:lnTo>
                <a:lnTo>
                  <a:pt x="70255" y="22787"/>
                </a:lnTo>
                <a:lnTo>
                  <a:pt x="75937" y="29561"/>
                </a:lnTo>
                <a:lnTo>
                  <a:pt x="78347" y="40827"/>
                </a:lnTo>
                <a:lnTo>
                  <a:pt x="78848" y="56562"/>
                </a:lnTo>
                <a:lnTo>
                  <a:pt x="78021" y="78043"/>
                </a:lnTo>
                <a:lnTo>
                  <a:pt x="75067" y="91057"/>
                </a:lnTo>
                <a:lnTo>
                  <a:pt x="69275" y="97486"/>
                </a:lnTo>
                <a:lnTo>
                  <a:pt x="59936" y="99210"/>
                </a:lnTo>
                <a:lnTo>
                  <a:pt x="111172" y="99210"/>
                </a:lnTo>
                <a:lnTo>
                  <a:pt x="114026" y="95550"/>
                </a:lnTo>
                <a:lnTo>
                  <a:pt x="118723" y="78605"/>
                </a:lnTo>
                <a:lnTo>
                  <a:pt x="119873" y="58388"/>
                </a:lnTo>
                <a:lnTo>
                  <a:pt x="118835" y="40229"/>
                </a:lnTo>
                <a:lnTo>
                  <a:pt x="114361" y="24238"/>
                </a:lnTo>
                <a:lnTo>
                  <a:pt x="111463" y="20523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8772949" y="572041"/>
            <a:ext cx="140335" cy="2705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52" y="2326"/>
                </a:moveTo>
                <a:lnTo>
                  <a:pt x="0" y="2326"/>
                </a:lnTo>
                <a:lnTo>
                  <a:pt x="0" y="119938"/>
                </a:lnTo>
                <a:lnTo>
                  <a:pt x="63290" y="119938"/>
                </a:lnTo>
                <a:lnTo>
                  <a:pt x="63290" y="55892"/>
                </a:lnTo>
                <a:lnTo>
                  <a:pt x="64301" y="46569"/>
                </a:lnTo>
                <a:lnTo>
                  <a:pt x="70699" y="37553"/>
                </a:lnTo>
                <a:lnTo>
                  <a:pt x="87536" y="31069"/>
                </a:lnTo>
                <a:lnTo>
                  <a:pt x="119858" y="29346"/>
                </a:lnTo>
                <a:lnTo>
                  <a:pt x="119858" y="17464"/>
                </a:lnTo>
                <a:lnTo>
                  <a:pt x="60152" y="17464"/>
                </a:lnTo>
                <a:lnTo>
                  <a:pt x="60152" y="2326"/>
                </a:lnTo>
                <a:close/>
              </a:path>
              <a:path w="120000" h="120000" extrusionOk="0">
                <a:moveTo>
                  <a:pt x="119858" y="0"/>
                </a:moveTo>
                <a:lnTo>
                  <a:pt x="101518" y="829"/>
                </a:lnTo>
                <a:lnTo>
                  <a:pt x="85239" y="3668"/>
                </a:lnTo>
                <a:lnTo>
                  <a:pt x="71568" y="9038"/>
                </a:lnTo>
                <a:lnTo>
                  <a:pt x="61053" y="17464"/>
                </a:lnTo>
                <a:lnTo>
                  <a:pt x="119858" y="17464"/>
                </a:lnTo>
                <a:lnTo>
                  <a:pt x="119858" y="0"/>
                </a:lnTo>
                <a:close/>
              </a:path>
            </a:pathLst>
          </a:custGeom>
          <a:solidFill>
            <a:srgbClr val="6D6E7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9000255" y="617715"/>
            <a:ext cx="67945" cy="628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618" y="119247"/>
                </a:moveTo>
                <a:lnTo>
                  <a:pt x="118935" y="79895"/>
                </a:lnTo>
                <a:lnTo>
                  <a:pt x="112771" y="41204"/>
                </a:lnTo>
                <a:lnTo>
                  <a:pt x="94957" y="11724"/>
                </a:lnTo>
                <a:lnTo>
                  <a:pt x="59326" y="0"/>
                </a:lnTo>
                <a:lnTo>
                  <a:pt x="24639" y="12573"/>
                </a:lnTo>
                <a:lnTo>
                  <a:pt x="7069" y="43468"/>
                </a:lnTo>
                <a:lnTo>
                  <a:pt x="796" y="82441"/>
                </a:lnTo>
                <a:lnTo>
                  <a:pt x="0" y="119247"/>
                </a:lnTo>
                <a:lnTo>
                  <a:pt x="119618" y="119247"/>
                </a:lnTo>
                <a:close/>
              </a:path>
            </a:pathLst>
          </a:custGeom>
          <a:noFill/>
          <a:ln w="9525" cap="flat" cmpd="sng">
            <a:solidFill>
              <a:srgbClr val="6D6E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8925706" y="572033"/>
            <a:ext cx="216535" cy="276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1313" y="65003"/>
                </a:moveTo>
                <a:lnTo>
                  <a:pt x="41686" y="76121"/>
                </a:lnTo>
                <a:lnTo>
                  <a:pt x="43859" y="87241"/>
                </a:lnTo>
                <a:lnTo>
                  <a:pt x="49413" y="95794"/>
                </a:lnTo>
                <a:lnTo>
                  <a:pt x="59929" y="99216"/>
                </a:lnTo>
                <a:lnTo>
                  <a:pt x="68798" y="97355"/>
                </a:lnTo>
                <a:lnTo>
                  <a:pt x="74118" y="92543"/>
                </a:lnTo>
                <a:lnTo>
                  <a:pt x="76709" y="85935"/>
                </a:lnTo>
                <a:lnTo>
                  <a:pt x="77391" y="78686"/>
                </a:lnTo>
                <a:lnTo>
                  <a:pt x="118993" y="78686"/>
                </a:lnTo>
                <a:lnTo>
                  <a:pt x="114633" y="95679"/>
                </a:lnTo>
                <a:lnTo>
                  <a:pt x="95161" y="113295"/>
                </a:lnTo>
                <a:lnTo>
                  <a:pt x="73456" y="118988"/>
                </a:lnTo>
                <a:lnTo>
                  <a:pt x="59929" y="119740"/>
                </a:lnTo>
                <a:lnTo>
                  <a:pt x="33364" y="116819"/>
                </a:lnTo>
                <a:lnTo>
                  <a:pt x="15960" y="108523"/>
                </a:lnTo>
                <a:lnTo>
                  <a:pt x="5846" y="95553"/>
                </a:lnTo>
                <a:lnTo>
                  <a:pt x="1149" y="78608"/>
                </a:lnTo>
                <a:lnTo>
                  <a:pt x="0" y="58388"/>
                </a:lnTo>
                <a:lnTo>
                  <a:pt x="1037" y="40229"/>
                </a:lnTo>
                <a:lnTo>
                  <a:pt x="5511" y="24238"/>
                </a:lnTo>
                <a:lnTo>
                  <a:pt x="15459" y="11487"/>
                </a:lnTo>
                <a:lnTo>
                  <a:pt x="32919" y="3050"/>
                </a:lnTo>
                <a:lnTo>
                  <a:pt x="59929" y="0"/>
                </a:lnTo>
                <a:lnTo>
                  <a:pt x="87532" y="3213"/>
                </a:lnTo>
                <a:lnTo>
                  <a:pt x="105330" y="12240"/>
                </a:lnTo>
                <a:lnTo>
                  <a:pt x="115321" y="26160"/>
                </a:lnTo>
                <a:lnTo>
                  <a:pt x="119503" y="44054"/>
                </a:lnTo>
                <a:lnTo>
                  <a:pt x="119873" y="65003"/>
                </a:lnTo>
                <a:lnTo>
                  <a:pt x="41313" y="65003"/>
                </a:lnTo>
                <a:close/>
              </a:path>
            </a:pathLst>
          </a:custGeom>
          <a:noFill/>
          <a:ln w="9525" cap="flat" cmpd="sng">
            <a:solidFill>
              <a:srgbClr val="6D6E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9235433" y="617715"/>
            <a:ext cx="61594" cy="18478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9676" y="58301"/>
                </a:moveTo>
                <a:lnTo>
                  <a:pt x="118912" y="34661"/>
                </a:lnTo>
                <a:lnTo>
                  <a:pt x="112779" y="16234"/>
                </a:lnTo>
                <a:lnTo>
                  <a:pt x="95522" y="4265"/>
                </a:lnTo>
                <a:lnTo>
                  <a:pt x="61384" y="0"/>
                </a:lnTo>
                <a:lnTo>
                  <a:pt x="25468" y="4265"/>
                </a:lnTo>
                <a:lnTo>
                  <a:pt x="7292" y="16234"/>
                </a:lnTo>
                <a:lnTo>
                  <a:pt x="816" y="34661"/>
                </a:lnTo>
                <a:lnTo>
                  <a:pt x="0" y="58301"/>
                </a:lnTo>
                <a:lnTo>
                  <a:pt x="2256" y="86156"/>
                </a:lnTo>
                <a:lnTo>
                  <a:pt x="11134" y="105222"/>
                </a:lnTo>
                <a:lnTo>
                  <a:pt x="29790" y="116170"/>
                </a:lnTo>
                <a:lnTo>
                  <a:pt x="61384" y="119670"/>
                </a:lnTo>
                <a:lnTo>
                  <a:pt x="91201" y="116170"/>
                </a:lnTo>
                <a:lnTo>
                  <a:pt x="108940" y="105222"/>
                </a:lnTo>
                <a:lnTo>
                  <a:pt x="117473" y="86156"/>
                </a:lnTo>
                <a:lnTo>
                  <a:pt x="119676" y="58301"/>
                </a:lnTo>
                <a:close/>
              </a:path>
            </a:pathLst>
          </a:custGeom>
          <a:noFill/>
          <a:ln w="9525" cap="flat" cmpd="sng">
            <a:solidFill>
              <a:srgbClr val="6D6E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9162992" y="463359"/>
            <a:ext cx="208915" cy="3848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9009" y="118205"/>
                </a:moveTo>
                <a:lnTo>
                  <a:pt x="79009" y="109037"/>
                </a:lnTo>
                <a:lnTo>
                  <a:pt x="78404" y="109037"/>
                </a:lnTo>
                <a:lnTo>
                  <a:pt x="71779" y="114110"/>
                </a:lnTo>
                <a:lnTo>
                  <a:pt x="63628" y="117448"/>
                </a:lnTo>
                <a:lnTo>
                  <a:pt x="53894" y="119281"/>
                </a:lnTo>
                <a:lnTo>
                  <a:pt x="42521" y="119841"/>
                </a:lnTo>
                <a:lnTo>
                  <a:pt x="17301" y="115431"/>
                </a:lnTo>
                <a:lnTo>
                  <a:pt x="4748" y="104452"/>
                </a:lnTo>
                <a:lnTo>
                  <a:pt x="452" y="90280"/>
                </a:lnTo>
                <a:lnTo>
                  <a:pt x="0" y="76293"/>
                </a:lnTo>
                <a:lnTo>
                  <a:pt x="479" y="62621"/>
                </a:lnTo>
                <a:lnTo>
                  <a:pt x="4746" y="48828"/>
                </a:lnTo>
                <a:lnTo>
                  <a:pt x="17042" y="38166"/>
                </a:lnTo>
                <a:lnTo>
                  <a:pt x="41609" y="33888"/>
                </a:lnTo>
                <a:lnTo>
                  <a:pt x="52289" y="34382"/>
                </a:lnTo>
                <a:lnTo>
                  <a:pt x="61441" y="35996"/>
                </a:lnTo>
                <a:lnTo>
                  <a:pt x="69346" y="38931"/>
                </a:lnTo>
                <a:lnTo>
                  <a:pt x="76289" y="43386"/>
                </a:lnTo>
                <a:lnTo>
                  <a:pt x="78667" y="43386"/>
                </a:lnTo>
                <a:lnTo>
                  <a:pt x="78667" y="0"/>
                </a:lnTo>
                <a:lnTo>
                  <a:pt x="119985" y="0"/>
                </a:lnTo>
                <a:lnTo>
                  <a:pt x="119416" y="118205"/>
                </a:lnTo>
                <a:lnTo>
                  <a:pt x="79009" y="118205"/>
                </a:lnTo>
                <a:close/>
              </a:path>
            </a:pathLst>
          </a:custGeom>
          <a:noFill/>
          <a:ln w="9525" cap="flat" cmpd="sng">
            <a:solidFill>
              <a:srgbClr val="6D6E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9393967" y="577291"/>
            <a:ext cx="206375" cy="2705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75403" y="105735"/>
                </a:moveTo>
                <a:lnTo>
                  <a:pt x="74791" y="105735"/>
                </a:lnTo>
                <a:lnTo>
                  <a:pt x="67786" y="112375"/>
                </a:lnTo>
                <a:lnTo>
                  <a:pt x="59492" y="116766"/>
                </a:lnTo>
                <a:lnTo>
                  <a:pt x="49766" y="119192"/>
                </a:lnTo>
                <a:lnTo>
                  <a:pt x="38466" y="119938"/>
                </a:lnTo>
                <a:lnTo>
                  <a:pt x="23829" y="118228"/>
                </a:lnTo>
                <a:lnTo>
                  <a:pt x="11564" y="113243"/>
                </a:lnTo>
                <a:lnTo>
                  <a:pt x="3134" y="105202"/>
                </a:lnTo>
                <a:lnTo>
                  <a:pt x="0" y="94321"/>
                </a:lnTo>
                <a:lnTo>
                  <a:pt x="0" y="0"/>
                </a:lnTo>
                <a:lnTo>
                  <a:pt x="43044" y="0"/>
                </a:lnTo>
                <a:lnTo>
                  <a:pt x="43044" y="81509"/>
                </a:lnTo>
                <a:lnTo>
                  <a:pt x="43641" y="88769"/>
                </a:lnTo>
                <a:lnTo>
                  <a:pt x="45983" y="94524"/>
                </a:lnTo>
                <a:lnTo>
                  <a:pt x="50901" y="98313"/>
                </a:lnTo>
                <a:lnTo>
                  <a:pt x="59224" y="99679"/>
                </a:lnTo>
                <a:lnTo>
                  <a:pt x="67547" y="98313"/>
                </a:lnTo>
                <a:lnTo>
                  <a:pt x="72465" y="94524"/>
                </a:lnTo>
                <a:lnTo>
                  <a:pt x="74807" y="88769"/>
                </a:lnTo>
                <a:lnTo>
                  <a:pt x="75403" y="81509"/>
                </a:lnTo>
                <a:lnTo>
                  <a:pt x="75403" y="0"/>
                </a:lnTo>
                <a:lnTo>
                  <a:pt x="118448" y="0"/>
                </a:lnTo>
                <a:lnTo>
                  <a:pt x="118448" y="94321"/>
                </a:lnTo>
                <a:lnTo>
                  <a:pt x="118559" y="100121"/>
                </a:lnTo>
                <a:lnTo>
                  <a:pt x="118869" y="105966"/>
                </a:lnTo>
                <a:lnTo>
                  <a:pt x="119349" y="111810"/>
                </a:lnTo>
                <a:lnTo>
                  <a:pt x="119970" y="117611"/>
                </a:lnTo>
                <a:lnTo>
                  <a:pt x="75403" y="117611"/>
                </a:lnTo>
                <a:lnTo>
                  <a:pt x="75403" y="105735"/>
                </a:lnTo>
                <a:close/>
              </a:path>
            </a:pathLst>
          </a:custGeom>
          <a:noFill/>
          <a:ln w="9525" cap="flat" cmpd="sng">
            <a:solidFill>
              <a:srgbClr val="6D6E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7188200" y="499541"/>
            <a:ext cx="532800" cy="3465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 txBox="1"/>
          <p:nvPr/>
        </p:nvSpPr>
        <p:spPr>
          <a:xfrm>
            <a:off x="443802" y="7052875"/>
            <a:ext cx="115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discover</a:t>
            </a:r>
            <a:endParaRPr sz="20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6572436" y="7052875"/>
            <a:ext cx="742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think</a:t>
            </a:r>
            <a:endParaRPr sz="20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" name="Google Shape;65;p7"/>
          <p:cNvSpPr txBox="1"/>
          <p:nvPr/>
        </p:nvSpPr>
        <p:spPr>
          <a:xfrm>
            <a:off x="4178300" y="7052875"/>
            <a:ext cx="85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apply</a:t>
            </a:r>
            <a:endParaRPr sz="20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" name="Google Shape;66;p7"/>
          <p:cNvSpPr txBox="1"/>
          <p:nvPr/>
        </p:nvSpPr>
        <p:spPr>
          <a:xfrm>
            <a:off x="1897758" y="7052875"/>
            <a:ext cx="84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learn</a:t>
            </a:r>
            <a:endParaRPr sz="20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7" name="Google Shape;67;p7"/>
          <p:cNvSpPr txBox="1"/>
          <p:nvPr/>
        </p:nvSpPr>
        <p:spPr>
          <a:xfrm>
            <a:off x="8826221" y="7052875"/>
            <a:ext cx="927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believe</a:t>
            </a:r>
            <a:endParaRPr sz="20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8" name="Google Shape;68;p7"/>
          <p:cNvSpPr txBox="1"/>
          <p:nvPr/>
        </p:nvSpPr>
        <p:spPr>
          <a:xfrm>
            <a:off x="3045142" y="7052875"/>
            <a:ext cx="765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build</a:t>
            </a:r>
            <a:endParaRPr sz="20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9" name="Google Shape;69;p7"/>
          <p:cNvSpPr txBox="1"/>
          <p:nvPr/>
        </p:nvSpPr>
        <p:spPr>
          <a:xfrm>
            <a:off x="7685637" y="7052875"/>
            <a:ext cx="848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create</a:t>
            </a:r>
            <a:endParaRPr sz="20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0" name="Google Shape;70;p7"/>
          <p:cNvSpPr txBox="1"/>
          <p:nvPr/>
        </p:nvSpPr>
        <p:spPr>
          <a:xfrm>
            <a:off x="5290078" y="7052875"/>
            <a:ext cx="882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inspire</a:t>
            </a:r>
            <a:endParaRPr sz="20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1" name="Google Shape;71;p7"/>
          <p:cNvSpPr txBox="1"/>
          <p:nvPr/>
        </p:nvSpPr>
        <p:spPr>
          <a:xfrm>
            <a:off x="504825" y="802500"/>
            <a:ext cx="4152900" cy="1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Jason Armstrong, Community Champion</a:t>
            </a:r>
            <a:endParaRPr sz="1100" b="0" i="0" u="none" strike="noStrike" cap="none" dirty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  <a:hlinkClick r:id="rId13"/>
              </a:rPr>
              <a:t>jarmstrong@mancoscolorado.com</a:t>
            </a:r>
            <a:r>
              <a:rPr lang="en-US" sz="1100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100" b="0" i="0" u="none" strike="noStrike" cap="none" dirty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970.394.4780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100" dirty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Todd Cordrey, Instructor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  <a:hlinkClick r:id="rId14"/>
              </a:rPr>
              <a:t>tcordrey@mancosre6.edu</a:t>
            </a:r>
            <a:endParaRPr lang="en-US" sz="1100" dirty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970.533.7748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100" dirty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100" dirty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434343"/>
              </a:solidFill>
              <a:highlight>
                <a:srgbClr val="FFFF00"/>
              </a:highlight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2" name="Google Shape;72;p7"/>
          <p:cNvSpPr txBox="1"/>
          <p:nvPr/>
        </p:nvSpPr>
        <p:spPr>
          <a:xfrm>
            <a:off x="390525" y="424300"/>
            <a:ext cx="4448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Learn More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 txBox="1"/>
          <p:nvPr/>
        </p:nvSpPr>
        <p:spPr>
          <a:xfrm>
            <a:off x="2806550" y="7575475"/>
            <a:ext cx="2216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© </a:t>
            </a:r>
            <a:r>
              <a:rPr lang="en-US" sz="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2022</a:t>
            </a:r>
            <a:r>
              <a:rPr lang="en-US" sz="8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 Uncharted Learning, NFP</a:t>
            </a:r>
            <a:endParaRPr sz="8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3045150" y="3368525"/>
            <a:ext cx="1926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15"/>
              </a:rPr>
              <a:t>www.unchartedlearning.org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5" name="Google Shape;75;p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95925" y="3597125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610250" y="3601875"/>
            <a:ext cx="228600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981600" y="3597113"/>
            <a:ext cx="2286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57200" y="3246100"/>
            <a:ext cx="2265841" cy="61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356FFA-C196-E725-4583-6D95B808BAD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806550" y="1035997"/>
            <a:ext cx="1774596" cy="17745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/>
          <p:nvPr/>
        </p:nvSpPr>
        <p:spPr>
          <a:xfrm>
            <a:off x="5200758" y="2289180"/>
            <a:ext cx="1581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student thoughts</a:t>
            </a:r>
            <a:endParaRPr sz="1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5105400" y="486900"/>
            <a:ext cx="1253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teaching team</a:t>
            </a:r>
            <a:endParaRPr sz="1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8"/>
          <p:cNvSpPr txBox="1"/>
          <p:nvPr/>
        </p:nvSpPr>
        <p:spPr>
          <a:xfrm>
            <a:off x="390525" y="767200"/>
            <a:ext cx="4537800" cy="1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Mancos High School</a:t>
            </a:r>
            <a:r>
              <a:rPr lang="en-US" sz="1100" b="0" i="0" u="none" strike="noStrike" cap="none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 is offering students an authentic collaborative,  entrepreneurship experience with </a:t>
            </a:r>
            <a:r>
              <a:rPr lang="en-US" sz="1100" b="0" i="0" u="none" strike="noStrike" cap="none" dirty="0" err="1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INCubatoredu</a:t>
            </a:r>
            <a:r>
              <a:rPr lang="en-US" sz="1100" b="0" i="0" u="none" strike="noStrike" cap="none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. Students have the opportunity to create and fully  develop their own product or service. Entrepreneurs and business experts serve as volunteer coaches and mentors guiding student teams through the </a:t>
            </a:r>
            <a:r>
              <a:rPr lang="en-US" sz="1100" b="0" i="1" u="none" strike="noStrike" cap="none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Lean </a:t>
            </a:r>
            <a:r>
              <a:rPr lang="en-US" sz="1100" b="0" i="0" u="none" strike="noStrike" cap="none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processes along with foundational business topics such as  marketing and finance.</a:t>
            </a:r>
            <a:endParaRPr sz="1100" b="0" i="0" u="none" strike="noStrike" cap="none" dirty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" name="Google Shape;86;p8"/>
          <p:cNvSpPr txBox="1"/>
          <p:nvPr/>
        </p:nvSpPr>
        <p:spPr>
          <a:xfrm>
            <a:off x="390525" y="2632075"/>
            <a:ext cx="4537800" cy="2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Over the course of two semesters, students develop a business model canvas,  gain market input on a minimum viable product, and continually revise all elements  to improve their business model.</a:t>
            </a:r>
            <a:endParaRPr sz="1100" b="0" i="0" u="none" strike="noStrike" cap="none" dirty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Students acquire foundational business concepts, then apply those concepts to  the team’s new business idea. Principles from the </a:t>
            </a:r>
            <a:r>
              <a:rPr lang="en-US" sz="1100" b="0" i="1" u="none" strike="noStrike" cap="none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Lean </a:t>
            </a:r>
            <a:r>
              <a:rPr lang="en-US" sz="1100" b="0" i="0" u="none" strike="noStrike" cap="none" dirty="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movement help  students test their thinking. From concept to Minimum Viable Product to pitch,  students are hypothesizing, testing, adapting and learning. Importantly, they work and learn in teams.</a:t>
            </a:r>
            <a:endParaRPr sz="1100" b="0" i="0" u="none" strike="noStrike" cap="none" dirty="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3763125" y="5079175"/>
            <a:ext cx="11652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182880" marR="0" lvl="0" indent="-115567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ABC00"/>
              </a:buClr>
              <a:buSzPts val="1100"/>
              <a:buFont typeface="Roboto Light"/>
              <a:buChar char="●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adaptability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2880" marR="0" lvl="0" indent="-115567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CABC00"/>
              </a:buClr>
              <a:buSzPts val="1100"/>
              <a:buFont typeface="Roboto Light"/>
              <a:buChar char="●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collaboration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2880" marR="0" lvl="0" indent="-115567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CABC00"/>
              </a:buClr>
              <a:buSzPts val="1100"/>
              <a:buFont typeface="Roboto Light"/>
              <a:buChar char="●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critical thinking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2880" marR="0" lvl="0" indent="-115567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CABC00"/>
              </a:buClr>
              <a:buSzPts val="1100"/>
              <a:buFont typeface="Roboto Light"/>
              <a:buChar char="●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creativity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2880" marR="0" lvl="0" indent="-115567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CABC00"/>
              </a:buClr>
              <a:buSzPts val="1100"/>
              <a:buFont typeface="Roboto Light"/>
              <a:buChar char="●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problem solving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Thanks for giving us a new way to think &amp; learn.</a:t>
            </a:r>
            <a:endParaRPr sz="1100" b="0" i="1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309"/>
              </a:spcBef>
              <a:spcAft>
                <a:spcPts val="10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-INCubatoredu Student, Barrington High School</a:t>
            </a:r>
            <a:endParaRPr sz="8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5130325" y="767200"/>
            <a:ext cx="4537800" cy="28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Teacher:</a:t>
            </a: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 The classroom teacher will instruct along with volunteer business professionals in an environment that is inspiring and collaborative.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2700" marR="508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2700" marR="508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Coaches:</a:t>
            </a: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 Subject matter experts who teach a lesson, providing real-world context for a specific curricular area. Time commitment: 1-4 days per lesson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2700" marR="508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2700" marR="508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Mentors: </a:t>
            </a: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Offer strategic guidance throughout the entire process for one team. Time commitment: Communicate with team on a weekly basis; may be face-to-face or online.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2700" marR="508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2700" marR="508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Board of Advisors:</a:t>
            </a: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 Provide strategic voice at the MVP Pitch and Final Pitch phases.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508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9" name="Google Shape;89;p8"/>
          <p:cNvSpPr/>
          <p:nvPr/>
        </p:nvSpPr>
        <p:spPr>
          <a:xfrm>
            <a:off x="390525" y="5165075"/>
            <a:ext cx="3321000" cy="205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390525" y="458325"/>
            <a:ext cx="4537776" cy="3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"/>
          <p:cNvSpPr txBox="1"/>
          <p:nvPr/>
        </p:nvSpPr>
        <p:spPr>
          <a:xfrm>
            <a:off x="390525" y="424300"/>
            <a:ext cx="4448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Entrepreneurship &amp; Enterprise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390525" y="2323200"/>
            <a:ext cx="4537776" cy="3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390525" y="2289175"/>
            <a:ext cx="4448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Learn by Doing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5130287" y="458325"/>
            <a:ext cx="4537776" cy="3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8"/>
          <p:cNvSpPr txBox="1"/>
          <p:nvPr/>
        </p:nvSpPr>
        <p:spPr>
          <a:xfrm>
            <a:off x="5130288" y="424300"/>
            <a:ext cx="4448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Teaching Team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390525" y="4777387"/>
            <a:ext cx="4537776" cy="3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8"/>
          <p:cNvSpPr txBox="1"/>
          <p:nvPr/>
        </p:nvSpPr>
        <p:spPr>
          <a:xfrm>
            <a:off x="390525" y="4743363"/>
            <a:ext cx="4448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Skills Developed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5105400" y="3942675"/>
            <a:ext cx="1253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teaching team</a:t>
            </a:r>
            <a:endParaRPr sz="11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5130325" y="4524775"/>
            <a:ext cx="2228700" cy="30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Unit 1: Ideation</a:t>
            </a:r>
            <a:endParaRPr sz="11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Value Proposition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Unit 2: Customer Discovery</a:t>
            </a:r>
            <a:endParaRPr sz="11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Customer Segmentation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Intro to Market Sizing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Unit 3: Customer Connections</a:t>
            </a:r>
            <a:endParaRPr sz="11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Positioning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Marketing for Startups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Unit 4: Finances</a:t>
            </a:r>
            <a:endParaRPr sz="11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Pricing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Initial Revenue Forecasting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Financial Statements and Health Analysis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0" name="Google Shape;100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5130287" y="3914100"/>
            <a:ext cx="4537776" cy="30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8"/>
          <p:cNvSpPr txBox="1"/>
          <p:nvPr/>
        </p:nvSpPr>
        <p:spPr>
          <a:xfrm>
            <a:off x="5130288" y="3880075"/>
            <a:ext cx="4448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Content Areas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 txBox="1"/>
          <p:nvPr/>
        </p:nvSpPr>
        <p:spPr>
          <a:xfrm>
            <a:off x="5130325" y="4222975"/>
            <a:ext cx="45378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Lessons </a:t>
            </a:r>
            <a:r>
              <a:rPr lang="en-US" sz="1100">
                <a:solidFill>
                  <a:srgbClr val="434343"/>
                </a:solidFill>
                <a:latin typeface="Roboto Medium"/>
                <a:ea typeface="Roboto Medium"/>
                <a:cs typeface="Roboto Medium"/>
                <a:sym typeface="Roboto Medium"/>
              </a:rPr>
              <a:t>Examples</a:t>
            </a:r>
            <a:endParaRPr sz="1100" b="0" i="0" u="none" strike="noStrike" cap="none">
              <a:solidFill>
                <a:srgbClr val="434343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3" name="Google Shape;103;p8"/>
          <p:cNvSpPr txBox="1"/>
          <p:nvPr/>
        </p:nvSpPr>
        <p:spPr>
          <a:xfrm>
            <a:off x="7439375" y="4524775"/>
            <a:ext cx="2228700" cy="30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Unit 5: Building Your MVP</a:t>
            </a:r>
            <a:endParaRPr sz="11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Website Creation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Unit 6: Legal &amp; MVP Experiment</a:t>
            </a:r>
            <a:endParaRPr sz="11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Implementation Planning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Legal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Unit 7: Promotion</a:t>
            </a:r>
            <a:endParaRPr sz="11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Storytelling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Marketing Planning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Sales Planning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Financial Story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Unit 8: Pitch Your Story</a:t>
            </a:r>
            <a:endParaRPr sz="110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Forecasting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182880" marR="0" lvl="0" indent="-11556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5835"/>
              </a:buClr>
              <a:buSzPts val="1100"/>
              <a:buFont typeface="Roboto Light"/>
              <a:buChar char="○"/>
            </a:pPr>
            <a:r>
              <a:rPr lang="en-US" sz="11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Funding Requests</a:t>
            </a:r>
            <a:endParaRPr sz="1100" b="0" i="0" u="none" strike="noStrike" cap="non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6E7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429</Words>
  <Application>Microsoft Office PowerPoint</Application>
  <PresentationFormat>Custom</PresentationFormat>
  <Paragraphs>76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Roboto Light</vt:lpstr>
      <vt:lpstr>Roboto Medium</vt:lpstr>
      <vt:lpstr>Calibri</vt:lpstr>
      <vt:lpstr>Open Sans</vt:lpstr>
      <vt:lpstr>Arial</vt:lpstr>
      <vt:lpstr>Roboto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Armstrong</dc:creator>
  <cp:lastModifiedBy>todd cordrey</cp:lastModifiedBy>
  <cp:revision>5</cp:revision>
  <dcterms:modified xsi:type="dcterms:W3CDTF">2023-02-04T18:30:36Z</dcterms:modified>
</cp:coreProperties>
</file>